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53"/>
  </p:notesMasterIdLst>
  <p:sldIdLst>
    <p:sldId id="273" r:id="rId9"/>
    <p:sldId id="274" r:id="rId10"/>
    <p:sldId id="294" r:id="rId11"/>
    <p:sldId id="276" r:id="rId12"/>
    <p:sldId id="308" r:id="rId13"/>
    <p:sldId id="314" r:id="rId14"/>
    <p:sldId id="312" r:id="rId15"/>
    <p:sldId id="313" r:id="rId16"/>
    <p:sldId id="319" r:id="rId17"/>
    <p:sldId id="320" r:id="rId18"/>
    <p:sldId id="321" r:id="rId19"/>
    <p:sldId id="322" r:id="rId20"/>
    <p:sldId id="309" r:id="rId21"/>
    <p:sldId id="310" r:id="rId22"/>
    <p:sldId id="315" r:id="rId23"/>
    <p:sldId id="316" r:id="rId24"/>
    <p:sldId id="317" r:id="rId25"/>
    <p:sldId id="318" r:id="rId26"/>
    <p:sldId id="311" r:id="rId27"/>
    <p:sldId id="277" r:id="rId28"/>
    <p:sldId id="278" r:id="rId29"/>
    <p:sldId id="280" r:id="rId30"/>
    <p:sldId id="281" r:id="rId31"/>
    <p:sldId id="298" r:id="rId32"/>
    <p:sldId id="304" r:id="rId33"/>
    <p:sldId id="282" r:id="rId34"/>
    <p:sldId id="283" r:id="rId35"/>
    <p:sldId id="284" r:id="rId36"/>
    <p:sldId id="285" r:id="rId37"/>
    <p:sldId id="305" r:id="rId38"/>
    <p:sldId id="286" r:id="rId39"/>
    <p:sldId id="292" r:id="rId40"/>
    <p:sldId id="293" r:id="rId41"/>
    <p:sldId id="287" r:id="rId42"/>
    <p:sldId id="291" r:id="rId43"/>
    <p:sldId id="306" r:id="rId44"/>
    <p:sldId id="299" r:id="rId45"/>
    <p:sldId id="300" r:id="rId46"/>
    <p:sldId id="301" r:id="rId47"/>
    <p:sldId id="302" r:id="rId48"/>
    <p:sldId id="288" r:id="rId49"/>
    <p:sldId id="290" r:id="rId50"/>
    <p:sldId id="289" r:id="rId51"/>
    <p:sldId id="270" r:id="rId5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8D6"/>
    <a:srgbClr val="E6E6E6"/>
    <a:srgbClr val="7999C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autoAdjust="0"/>
    <p:restoredTop sz="94601" autoAdjust="0"/>
  </p:normalViewPr>
  <p:slideViewPr>
    <p:cSldViewPr snapToGrid="0">
      <p:cViewPr varScale="1">
        <p:scale>
          <a:sx n="58" d="100"/>
          <a:sy n="58" d="100"/>
        </p:scale>
        <p:origin x="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F617C-587A-435C-97C5-19712380A81C}" type="doc">
      <dgm:prSet loTypeId="urn:microsoft.com/office/officeart/2005/8/layout/cycle4" loCatId="matrix" qsTypeId="urn:microsoft.com/office/officeart/2005/8/quickstyle/simple1" qsCatId="simple" csTypeId="urn:microsoft.com/office/officeart/2005/8/colors/accent1_2" csCatId="accent1"/>
      <dgm:spPr/>
      <dgm:t>
        <a:bodyPr/>
        <a:lstStyle/>
        <a:p>
          <a:endParaRPr lang="fr-FR"/>
        </a:p>
      </dgm:t>
    </dgm:pt>
    <dgm:pt modelId="{89A5A640-9457-4D9D-9B3C-FFDF7B3B0C83}" type="pres">
      <dgm:prSet presAssocID="{C31F617C-587A-435C-97C5-19712380A81C}" presName="cycleMatrixDiagram" presStyleCnt="0">
        <dgm:presLayoutVars>
          <dgm:chMax val="1"/>
          <dgm:dir/>
          <dgm:animLvl val="lvl"/>
          <dgm:resizeHandles val="exact"/>
        </dgm:presLayoutVars>
      </dgm:prSet>
      <dgm:spPr/>
    </dgm:pt>
  </dgm:ptLst>
  <dgm:cxnLst>
    <dgm:cxn modelId="{A1417B9D-A00A-4A2E-9F2A-2C2265A2E6E7}" type="presOf" srcId="{C31F617C-587A-435C-97C5-19712380A81C}" destId="{89A5A640-9457-4D9D-9B3C-FFDF7B3B0C83}" srcOrd="0"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7500E-7D56-468E-A05E-5E362ECD67C6}"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fr-FR"/>
        </a:p>
      </dgm:t>
    </dgm:pt>
    <dgm:pt modelId="{DC36A91E-C982-47AD-8515-C76523849DD4}" type="pres">
      <dgm:prSet presAssocID="{E467500E-7D56-468E-A05E-5E362ECD67C6}" presName="linear" presStyleCnt="0">
        <dgm:presLayoutVars>
          <dgm:animLvl val="lvl"/>
          <dgm:resizeHandles val="exact"/>
        </dgm:presLayoutVars>
      </dgm:prSet>
      <dgm:spPr/>
    </dgm:pt>
  </dgm:ptLst>
  <dgm:cxnLst>
    <dgm:cxn modelId="{7A95F44D-7E0F-4420-A55A-3F081B07269C}" type="presOf" srcId="{E467500E-7D56-468E-A05E-5E362ECD67C6}" destId="{DC36A91E-C982-47AD-8515-C76523849D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24/05/2023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5</a:t>
            </a:fld>
            <a:endParaRPr lang="fr-FR"/>
          </a:p>
        </p:txBody>
      </p:sp>
    </p:spTree>
    <p:extLst>
      <p:ext uri="{BB962C8B-B14F-4D97-AF65-F5344CB8AC3E}">
        <p14:creationId xmlns:p14="http://schemas.microsoft.com/office/powerpoint/2010/main" val="9717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30</a:t>
            </a:fld>
            <a:endParaRPr lang="fr-FR"/>
          </a:p>
        </p:txBody>
      </p:sp>
    </p:spTree>
    <p:extLst>
      <p:ext uri="{BB962C8B-B14F-4D97-AF65-F5344CB8AC3E}">
        <p14:creationId xmlns:p14="http://schemas.microsoft.com/office/powerpoint/2010/main" val="417118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31</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33</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34</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36</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37</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38</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39</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40</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6</a:t>
            </a:fld>
            <a:endParaRPr lang="fr-FR"/>
          </a:p>
        </p:txBody>
      </p:sp>
    </p:spTree>
    <p:extLst>
      <p:ext uri="{BB962C8B-B14F-4D97-AF65-F5344CB8AC3E}">
        <p14:creationId xmlns:p14="http://schemas.microsoft.com/office/powerpoint/2010/main" val="301466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42</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43</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24</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296315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29</a:t>
            </a:fld>
            <a:endParaRPr lang="fr-FR"/>
          </a:p>
        </p:txBody>
      </p:sp>
    </p:spTree>
    <p:extLst>
      <p:ext uri="{BB962C8B-B14F-4D97-AF65-F5344CB8AC3E}">
        <p14:creationId xmlns:p14="http://schemas.microsoft.com/office/powerpoint/2010/main" val="1315933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24/05/2023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24/05/2023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24/05/2023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24/05/2023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24/05/2023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24/05/2023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24/05/2023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24/05/2023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24/05/2023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24/05/2023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24/05/2023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24/05/2023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24/05/2023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24/05/2023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24/05/2023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24/05/2023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24/05/2023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24/05/2023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24/05/2023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24/05/2023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24/05/2023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24/05/2023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24/05/2023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24/05/2023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24/05/2023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24/05/2023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p:txBody>
          <a:bodyPr/>
          <a:lstStyle/>
          <a:p>
            <a:r>
              <a:rPr lang="fr-FR" dirty="0"/>
              <a:t>Rapport </a:t>
            </a:r>
            <a:r>
              <a:rPr lang="fr-FR" dirty="0" err="1"/>
              <a:t>Preprocessing</a:t>
            </a:r>
            <a:endParaRPr lang="fr-FR" dirty="0"/>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dirty="0"/>
              <a:t>Bouhou Aymen</a:t>
            </a:r>
          </a:p>
          <a:p>
            <a:r>
              <a:rPr lang="fr-FR" sz="1800" dirty="0" err="1"/>
              <a:t>Quadratic-Labs</a:t>
            </a:r>
            <a:endParaRPr lang="fr-FR" dirty="0"/>
          </a:p>
        </p:txBody>
      </p:sp>
      <p:sp>
        <p:nvSpPr>
          <p:cNvPr id="4" name="AutoShape 2">
            <a:extLst>
              <a:ext uri="{FF2B5EF4-FFF2-40B4-BE49-F238E27FC236}">
                <a16:creationId xmlns:a16="http://schemas.microsoft.com/office/drawing/2014/main" id="{A59CC67E-38F3-2D98-C6CB-2576F03A9F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4" name="!!rectangle">
            <a:extLst>
              <a:ext uri="{FF2B5EF4-FFF2-40B4-BE49-F238E27FC236}">
                <a16:creationId xmlns:a16="http://schemas.microsoft.com/office/drawing/2014/main" id="{6D5F08E5-9CB1-9CE1-22A3-8209F17D4B6A}"/>
              </a:ext>
            </a:extLst>
          </p:cNvPr>
          <p:cNvSpPr/>
          <p:nvPr/>
        </p:nvSpPr>
        <p:spPr>
          <a:xfrm>
            <a:off x="12192000" y="1744465"/>
            <a:ext cx="6264000" cy="453065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a:extLst>
              <a:ext uri="{FF2B5EF4-FFF2-40B4-BE49-F238E27FC236}">
                <a16:creationId xmlns:a16="http://schemas.microsoft.com/office/drawing/2014/main" id="{F5FE6176-9A9D-EEFA-F5D5-9D035F677B3E}"/>
              </a:ext>
            </a:extLst>
          </p:cNvPr>
          <p:cNvSpPr/>
          <p:nvPr/>
        </p:nvSpPr>
        <p:spPr>
          <a:xfrm>
            <a:off x="5410440" y="1744464"/>
            <a:ext cx="6264000" cy="4608000"/>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CBDBAC93-0B15-A022-277B-A3DB0A239973}"/>
              </a:ext>
            </a:extLst>
          </p:cNvPr>
          <p:cNvSpPr txBox="1"/>
          <p:nvPr/>
        </p:nvSpPr>
        <p:spPr>
          <a:xfrm>
            <a:off x="5951640" y="2057806"/>
            <a:ext cx="5181600" cy="3693319"/>
          </a:xfrm>
          <a:prstGeom prst="rect">
            <a:avLst/>
          </a:prstGeom>
          <a:noFill/>
        </p:spPr>
        <p:txBody>
          <a:bodyPr wrap="square" rtlCol="0">
            <a:spAutoFit/>
          </a:bodyPr>
          <a:lstStyle/>
          <a:p>
            <a:r>
              <a:rPr lang="fr-FR" dirty="0">
                <a:solidFill>
                  <a:schemeClr val="tx2"/>
                </a:solidFill>
                <a:latin typeface="Barlow Light" panose="00000400000000000000" pitchFamily="2" charset="0"/>
              </a:rPr>
              <a:t>Lorem ipsum dolor sit amet, consectetuer adipiscing elit. Maecenas porttitor congue massa. Fusce posuere, magna sed pulvinar ultricies, purus lectus malesuada libero, sit amet commodo magna eros quis urna.</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Nunc viverra imperdiet enim. Fusce est. Vivamus a tellus.</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Pellentesque habitant morbi tristique senectus et netus et malesuada fames ac turpis egestas. Proin pharetra nonummy pede. Mauris et </a:t>
            </a:r>
            <a:r>
              <a:rPr lang="fr-FR" dirty="0" err="1">
                <a:solidFill>
                  <a:schemeClr val="tx2"/>
                </a:solidFill>
                <a:latin typeface="Barlow Light" panose="00000400000000000000" pitchFamily="2" charset="0"/>
              </a:rPr>
              <a:t>orci</a:t>
            </a:r>
            <a:r>
              <a:rPr lang="fr-FR" dirty="0">
                <a:solidFill>
                  <a:schemeClr val="tx2"/>
                </a:solidFill>
                <a:latin typeface="Barlow Light" panose="00000400000000000000" pitchFamily="2" charset="0"/>
              </a:rPr>
              <a:t>. </a:t>
            </a:r>
          </a:p>
          <a:p>
            <a:endParaRPr lang="fr-FR" dirty="0">
              <a:solidFill>
                <a:schemeClr val="tx2"/>
              </a:solidFill>
              <a:latin typeface="Barlow Light" panose="00000400000000000000" pitchFamily="2" charset="0"/>
            </a:endParaRPr>
          </a:p>
        </p:txBody>
      </p:sp>
      <p:sp>
        <p:nvSpPr>
          <p:cNvPr id="7" name="!!losange1">
            <a:extLst>
              <a:ext uri="{FF2B5EF4-FFF2-40B4-BE49-F238E27FC236}">
                <a16:creationId xmlns:a16="http://schemas.microsoft.com/office/drawing/2014/main" id="{95FD2233-3B47-2091-7D48-57503ABDDB27}"/>
              </a:ext>
            </a:extLst>
          </p:cNvPr>
          <p:cNvSpPr/>
          <p:nvPr/>
        </p:nvSpPr>
        <p:spPr>
          <a:xfrm rot="54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latin typeface="Barlow Light" panose="00000400000000000000" pitchFamily="2" charset="0"/>
            </a:endParaRPr>
          </a:p>
        </p:txBody>
      </p:sp>
      <p:sp>
        <p:nvSpPr>
          <p:cNvPr id="9" name="!!losange2">
            <a:extLst>
              <a:ext uri="{FF2B5EF4-FFF2-40B4-BE49-F238E27FC236}">
                <a16:creationId xmlns:a16="http://schemas.microsoft.com/office/drawing/2014/main" id="{CF8B0426-FE0E-53F1-5A01-2228E47D8204}"/>
              </a:ext>
            </a:extLst>
          </p:cNvPr>
          <p:cNvSpPr/>
          <p:nvPr/>
        </p:nvSpPr>
        <p:spPr>
          <a:xfrm>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endParaRPr lang="fr-FR" dirty="0">
              <a:solidFill>
                <a:schemeClr val="tx1"/>
              </a:solidFill>
            </a:endParaRPr>
          </a:p>
        </p:txBody>
      </p:sp>
      <p:sp>
        <p:nvSpPr>
          <p:cNvPr id="10" name="!!losange3">
            <a:extLst>
              <a:ext uri="{FF2B5EF4-FFF2-40B4-BE49-F238E27FC236}">
                <a16:creationId xmlns:a16="http://schemas.microsoft.com/office/drawing/2014/main" id="{A470565D-C530-BD1E-2ABE-84A5D091A7BD}"/>
              </a:ext>
            </a:extLst>
          </p:cNvPr>
          <p:cNvSpPr/>
          <p:nvPr/>
        </p:nvSpPr>
        <p:spPr>
          <a:xfrm rot="162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losange4">
            <a:extLst>
              <a:ext uri="{FF2B5EF4-FFF2-40B4-BE49-F238E27FC236}">
                <a16:creationId xmlns:a16="http://schemas.microsoft.com/office/drawing/2014/main" id="{A1ACFCD3-46EB-F82B-FD1F-3939B4568ACB}"/>
              </a:ext>
            </a:extLst>
          </p:cNvPr>
          <p:cNvSpPr/>
          <p:nvPr/>
        </p:nvSpPr>
        <p:spPr>
          <a:xfrm rot="108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Ellipse 12">
            <a:extLst>
              <a:ext uri="{FF2B5EF4-FFF2-40B4-BE49-F238E27FC236}">
                <a16:creationId xmlns:a16="http://schemas.microsoft.com/office/drawing/2014/main" id="{30CBCFA2-5A44-AD61-62C5-FC31ED0C8F51}"/>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8" name="Diagramme 47">
            <a:extLst>
              <a:ext uri="{FF2B5EF4-FFF2-40B4-BE49-F238E27FC236}">
                <a16:creationId xmlns:a16="http://schemas.microsoft.com/office/drawing/2014/main" id="{EDF1BBD2-B1CE-A89E-7E7E-3CE4B53D695C}"/>
              </a:ext>
            </a:extLst>
          </p:cNvPr>
          <p:cNvGraphicFramePr/>
          <p:nvPr>
            <p:extLst>
              <p:ext uri="{D42A27DB-BD31-4B8C-83A1-F6EECF244321}">
                <p14:modId xmlns:p14="http://schemas.microsoft.com/office/powerpoint/2010/main" val="773417104"/>
              </p:ext>
            </p:extLst>
          </p:nvPr>
        </p:nvGraphicFramePr>
        <p:xfrm>
          <a:off x="3294512" y="3634464"/>
          <a:ext cx="1123654" cy="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2" name="Rectangle : coins arrondis 61">
            <a:extLst>
              <a:ext uri="{FF2B5EF4-FFF2-40B4-BE49-F238E27FC236}">
                <a16:creationId xmlns:a16="http://schemas.microsoft.com/office/drawing/2014/main" id="{9CAFB279-B9A8-04C9-A83E-6DBD411348B6}"/>
              </a:ext>
            </a:extLst>
          </p:cNvPr>
          <p:cNvSpPr/>
          <p:nvPr/>
        </p:nvSpPr>
        <p:spPr>
          <a:xfrm>
            <a:off x="3084723" y="3732691"/>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63" name="Rectangle : coins arrondis 62">
            <a:extLst>
              <a:ext uri="{FF2B5EF4-FFF2-40B4-BE49-F238E27FC236}">
                <a16:creationId xmlns:a16="http://schemas.microsoft.com/office/drawing/2014/main" id="{0FC6AAA5-343B-E75A-5584-8C558EC95CB8}"/>
              </a:ext>
            </a:extLst>
          </p:cNvPr>
          <p:cNvSpPr/>
          <p:nvPr/>
        </p:nvSpPr>
        <p:spPr>
          <a:xfrm>
            <a:off x="417661" y="3732690"/>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Trans</a:t>
            </a:r>
            <a:endParaRPr lang="fr-FR" dirty="0">
              <a:solidFill>
                <a:schemeClr val="tx2"/>
              </a:solidFill>
              <a:latin typeface="Barlow Light" panose="00000400000000000000" pitchFamily="2" charset="0"/>
            </a:endParaRPr>
          </a:p>
        </p:txBody>
      </p:sp>
      <p:sp>
        <p:nvSpPr>
          <p:cNvPr id="64" name="Rectangle : coins arrondis 63">
            <a:extLst>
              <a:ext uri="{FF2B5EF4-FFF2-40B4-BE49-F238E27FC236}">
                <a16:creationId xmlns:a16="http://schemas.microsoft.com/office/drawing/2014/main" id="{185A8E66-D10E-FBB8-29EA-6D2B2397B5CC}"/>
              </a:ext>
            </a:extLst>
          </p:cNvPr>
          <p:cNvSpPr/>
          <p:nvPr/>
        </p:nvSpPr>
        <p:spPr>
          <a:xfrm rot="5400000">
            <a:off x="1733247" y="2286892"/>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Val</a:t>
            </a:r>
            <a:endParaRPr lang="fr-FR" dirty="0">
              <a:solidFill>
                <a:schemeClr val="tx2"/>
              </a:solidFill>
              <a:latin typeface="Barlow Light" panose="00000400000000000000" pitchFamily="2" charset="0"/>
            </a:endParaRPr>
          </a:p>
        </p:txBody>
      </p:sp>
      <p:sp>
        <p:nvSpPr>
          <p:cNvPr id="65" name="Rectangle : coins arrondis 64">
            <a:extLst>
              <a:ext uri="{FF2B5EF4-FFF2-40B4-BE49-F238E27FC236}">
                <a16:creationId xmlns:a16="http://schemas.microsoft.com/office/drawing/2014/main" id="{98523AB4-F37A-538F-EA1D-D48A8A9BC074}"/>
              </a:ext>
            </a:extLst>
          </p:cNvPr>
          <p:cNvSpPr/>
          <p:nvPr/>
        </p:nvSpPr>
        <p:spPr>
          <a:xfrm rot="5400000">
            <a:off x="1733247" y="508026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Tree>
    <p:extLst>
      <p:ext uri="{BB962C8B-B14F-4D97-AF65-F5344CB8AC3E}">
        <p14:creationId xmlns:p14="http://schemas.microsoft.com/office/powerpoint/2010/main" val="3354279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33" name="!!rectangle">
            <a:extLst>
              <a:ext uri="{FF2B5EF4-FFF2-40B4-BE49-F238E27FC236}">
                <a16:creationId xmlns:a16="http://schemas.microsoft.com/office/drawing/2014/main" id="{1E3FF4D9-3386-2E48-82EB-1121FF6FADDE}"/>
              </a:ext>
            </a:extLst>
          </p:cNvPr>
          <p:cNvSpPr/>
          <p:nvPr/>
        </p:nvSpPr>
        <p:spPr>
          <a:xfrm>
            <a:off x="5410440" y="1744463"/>
            <a:ext cx="6264000" cy="46079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a:extLst>
              <a:ext uri="{FF2B5EF4-FFF2-40B4-BE49-F238E27FC236}">
                <a16:creationId xmlns:a16="http://schemas.microsoft.com/office/drawing/2014/main" id="{2A345759-36B6-9D73-BE97-5EF621969FAF}"/>
              </a:ext>
            </a:extLst>
          </p:cNvPr>
          <p:cNvSpPr/>
          <p:nvPr/>
        </p:nvSpPr>
        <p:spPr>
          <a:xfrm>
            <a:off x="12326544" y="1744463"/>
            <a:ext cx="6264000" cy="4608000"/>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D9A1EF22-37D2-8F95-21D0-E014A71C6991}"/>
              </a:ext>
            </a:extLst>
          </p:cNvPr>
          <p:cNvSpPr txBox="1"/>
          <p:nvPr/>
        </p:nvSpPr>
        <p:spPr>
          <a:xfrm>
            <a:off x="5951640" y="2057806"/>
            <a:ext cx="5181600" cy="3693319"/>
          </a:xfrm>
          <a:prstGeom prst="rect">
            <a:avLst/>
          </a:prstGeom>
          <a:noFill/>
        </p:spPr>
        <p:txBody>
          <a:bodyPr wrap="square" rtlCol="0">
            <a:spAutoFit/>
          </a:bodyPr>
          <a:lstStyle/>
          <a:p>
            <a:r>
              <a:rPr lang="fr-FR" dirty="0">
                <a:solidFill>
                  <a:schemeClr val="tx2"/>
                </a:solidFill>
                <a:latin typeface="Barlow Light" panose="00000400000000000000" pitchFamily="2" charset="0"/>
              </a:rPr>
              <a:t>Lorem ipsum dolor sit amet, consectetuer adipiscing elit. Maecenas porttitor congue massa. Fusce posuere, magna sed pulvinar ultricies, purus lectus malesuada libero, sit amet commodo magna eros quis urna.</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Nunc viverra imperdiet enim. Fusce est. Vivamus a tellus.</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Pellentesque habitant morbi tristique senectus et netus et malesuada fames ac turpis egestas. Proin pharetra nonummy pede. Mauris et </a:t>
            </a:r>
            <a:r>
              <a:rPr lang="fr-FR" dirty="0" err="1">
                <a:solidFill>
                  <a:schemeClr val="tx2"/>
                </a:solidFill>
                <a:latin typeface="Barlow Light" panose="00000400000000000000" pitchFamily="2" charset="0"/>
              </a:rPr>
              <a:t>orci</a:t>
            </a:r>
            <a:r>
              <a:rPr lang="fr-FR" dirty="0">
                <a:solidFill>
                  <a:schemeClr val="tx2"/>
                </a:solidFill>
                <a:latin typeface="Barlow Light" panose="00000400000000000000" pitchFamily="2" charset="0"/>
              </a:rPr>
              <a:t>. </a:t>
            </a:r>
          </a:p>
          <a:p>
            <a:endParaRPr lang="fr-FR" dirty="0">
              <a:solidFill>
                <a:schemeClr val="tx2"/>
              </a:solidFill>
              <a:latin typeface="Barlow Light" panose="00000400000000000000" pitchFamily="2" charset="0"/>
            </a:endParaRPr>
          </a:p>
        </p:txBody>
      </p:sp>
      <p:sp>
        <p:nvSpPr>
          <p:cNvPr id="36" name="!!losange1">
            <a:extLst>
              <a:ext uri="{FF2B5EF4-FFF2-40B4-BE49-F238E27FC236}">
                <a16:creationId xmlns:a16="http://schemas.microsoft.com/office/drawing/2014/main" id="{609943C7-2FDB-D754-6B2D-E59FA58D5188}"/>
              </a:ext>
            </a:extLst>
          </p:cNvPr>
          <p:cNvSpPr/>
          <p:nvPr/>
        </p:nvSpPr>
        <p:spPr>
          <a:xfrm rot="108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losange2">
            <a:extLst>
              <a:ext uri="{FF2B5EF4-FFF2-40B4-BE49-F238E27FC236}">
                <a16:creationId xmlns:a16="http://schemas.microsoft.com/office/drawing/2014/main" id="{FB6B1F49-92C9-5EB5-EC3D-E66EEC5D8883}"/>
              </a:ext>
            </a:extLst>
          </p:cNvPr>
          <p:cNvSpPr/>
          <p:nvPr/>
        </p:nvSpPr>
        <p:spPr>
          <a:xfrm rot="54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losange3">
            <a:extLst>
              <a:ext uri="{FF2B5EF4-FFF2-40B4-BE49-F238E27FC236}">
                <a16:creationId xmlns:a16="http://schemas.microsoft.com/office/drawing/2014/main" id="{9DBBEB61-FD6E-945E-6D09-6D8C1658EF89}"/>
              </a:ext>
            </a:extLst>
          </p:cNvPr>
          <p:cNvSpPr/>
          <p:nvPr/>
        </p:nvSpPr>
        <p:spPr>
          <a:xfrm>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losange4">
            <a:extLst>
              <a:ext uri="{FF2B5EF4-FFF2-40B4-BE49-F238E27FC236}">
                <a16:creationId xmlns:a16="http://schemas.microsoft.com/office/drawing/2014/main" id="{0463EF6C-4051-3229-58BC-4BD2D3A28303}"/>
              </a:ext>
            </a:extLst>
          </p:cNvPr>
          <p:cNvSpPr/>
          <p:nvPr/>
        </p:nvSpPr>
        <p:spPr>
          <a:xfrm rot="162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Ellipse 39">
            <a:extLst>
              <a:ext uri="{FF2B5EF4-FFF2-40B4-BE49-F238E27FC236}">
                <a16:creationId xmlns:a16="http://schemas.microsoft.com/office/drawing/2014/main" id="{7B774401-2FB5-0218-73B8-74F239EEF532}"/>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 coins arrondis 78">
            <a:extLst>
              <a:ext uri="{FF2B5EF4-FFF2-40B4-BE49-F238E27FC236}">
                <a16:creationId xmlns:a16="http://schemas.microsoft.com/office/drawing/2014/main" id="{3F46536E-831A-DC92-87D7-2748299D36FB}"/>
              </a:ext>
            </a:extLst>
          </p:cNvPr>
          <p:cNvSpPr/>
          <p:nvPr/>
        </p:nvSpPr>
        <p:spPr>
          <a:xfrm>
            <a:off x="3084723" y="373269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Val</a:t>
            </a:r>
            <a:endParaRPr lang="fr-FR" dirty="0">
              <a:solidFill>
                <a:schemeClr val="tx2"/>
              </a:solidFill>
              <a:latin typeface="Barlow Light" panose="00000400000000000000" pitchFamily="2" charset="0"/>
            </a:endParaRPr>
          </a:p>
        </p:txBody>
      </p:sp>
      <p:sp>
        <p:nvSpPr>
          <p:cNvPr id="80" name="Rectangle : coins arrondis 79">
            <a:extLst>
              <a:ext uri="{FF2B5EF4-FFF2-40B4-BE49-F238E27FC236}">
                <a16:creationId xmlns:a16="http://schemas.microsoft.com/office/drawing/2014/main" id="{922B1DA8-AAA7-7B48-B443-429709002CA1}"/>
              </a:ext>
            </a:extLst>
          </p:cNvPr>
          <p:cNvSpPr/>
          <p:nvPr/>
        </p:nvSpPr>
        <p:spPr>
          <a:xfrm>
            <a:off x="417661" y="3732690"/>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81" name="Rectangle : coins arrondis 80">
            <a:extLst>
              <a:ext uri="{FF2B5EF4-FFF2-40B4-BE49-F238E27FC236}">
                <a16:creationId xmlns:a16="http://schemas.microsoft.com/office/drawing/2014/main" id="{2F16B11B-175C-E222-1A5C-F38A39EBC196}"/>
              </a:ext>
            </a:extLst>
          </p:cNvPr>
          <p:cNvSpPr/>
          <p:nvPr/>
        </p:nvSpPr>
        <p:spPr>
          <a:xfrm rot="5400000">
            <a:off x="1733247" y="2286892"/>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Trans</a:t>
            </a:r>
            <a:endParaRPr lang="fr-FR" dirty="0">
              <a:solidFill>
                <a:schemeClr val="tx2"/>
              </a:solidFill>
              <a:latin typeface="Barlow Light" panose="00000400000000000000" pitchFamily="2" charset="0"/>
            </a:endParaRPr>
          </a:p>
        </p:txBody>
      </p:sp>
      <p:sp>
        <p:nvSpPr>
          <p:cNvPr id="82" name="Rectangle : coins arrondis 81">
            <a:extLst>
              <a:ext uri="{FF2B5EF4-FFF2-40B4-BE49-F238E27FC236}">
                <a16:creationId xmlns:a16="http://schemas.microsoft.com/office/drawing/2014/main" id="{8CE0D064-971D-EDAC-E7C9-55D5052CCC38}"/>
              </a:ext>
            </a:extLst>
          </p:cNvPr>
          <p:cNvSpPr/>
          <p:nvPr/>
        </p:nvSpPr>
        <p:spPr>
          <a:xfrm rot="5400000">
            <a:off x="1733247" y="5080261"/>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Tree>
    <p:extLst>
      <p:ext uri="{BB962C8B-B14F-4D97-AF65-F5344CB8AC3E}">
        <p14:creationId xmlns:p14="http://schemas.microsoft.com/office/powerpoint/2010/main" val="3377497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4" name="!!rectangle">
            <a:extLst>
              <a:ext uri="{FF2B5EF4-FFF2-40B4-BE49-F238E27FC236}">
                <a16:creationId xmlns:a16="http://schemas.microsoft.com/office/drawing/2014/main" id="{5391D43B-3FFA-E7E7-9C5C-19E6C94491FE}"/>
              </a:ext>
            </a:extLst>
          </p:cNvPr>
          <p:cNvSpPr/>
          <p:nvPr/>
        </p:nvSpPr>
        <p:spPr>
          <a:xfrm>
            <a:off x="12215640" y="1744462"/>
            <a:ext cx="6264000" cy="46079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a:extLst>
              <a:ext uri="{FF2B5EF4-FFF2-40B4-BE49-F238E27FC236}">
                <a16:creationId xmlns:a16="http://schemas.microsoft.com/office/drawing/2014/main" id="{AB9F98B3-FB43-91BD-B51A-0245E367C035}"/>
              </a:ext>
            </a:extLst>
          </p:cNvPr>
          <p:cNvSpPr/>
          <p:nvPr/>
        </p:nvSpPr>
        <p:spPr>
          <a:xfrm>
            <a:off x="5374325" y="1744464"/>
            <a:ext cx="6264000" cy="4607998"/>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E60E45C-ACB2-6E90-B7F6-09BC6660380D}"/>
              </a:ext>
            </a:extLst>
          </p:cNvPr>
          <p:cNvSpPr txBox="1"/>
          <p:nvPr/>
        </p:nvSpPr>
        <p:spPr>
          <a:xfrm>
            <a:off x="5951640" y="2057806"/>
            <a:ext cx="5181600" cy="3693319"/>
          </a:xfrm>
          <a:prstGeom prst="rect">
            <a:avLst/>
          </a:prstGeom>
          <a:noFill/>
        </p:spPr>
        <p:txBody>
          <a:bodyPr wrap="square" rtlCol="0">
            <a:spAutoFit/>
          </a:bodyPr>
          <a:lstStyle/>
          <a:p>
            <a:r>
              <a:rPr lang="fr-FR" dirty="0">
                <a:solidFill>
                  <a:schemeClr val="tx2"/>
                </a:solidFill>
                <a:latin typeface="Barlow Light" panose="00000400000000000000" pitchFamily="2" charset="0"/>
              </a:rPr>
              <a:t>Lorem ipsum dolor sit amet, consectetuer adipiscing elit. Maecenas porttitor congue massa. Fusce posuere, magna sed pulvinar ultricies, purus lectus malesuada libero, sit amet commodo magna eros quis urna.</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Nunc viverra imperdiet enim. Fusce est. Vivamus a tellus.</a:t>
            </a:r>
          </a:p>
          <a:p>
            <a:endParaRPr lang="fr-FR" dirty="0">
              <a:solidFill>
                <a:schemeClr val="tx2"/>
              </a:solidFill>
              <a:latin typeface="Barlow Light" panose="00000400000000000000" pitchFamily="2" charset="0"/>
            </a:endParaRPr>
          </a:p>
          <a:p>
            <a:r>
              <a:rPr lang="fr-FR" dirty="0">
                <a:solidFill>
                  <a:schemeClr val="tx2"/>
                </a:solidFill>
                <a:latin typeface="Barlow Light" panose="00000400000000000000" pitchFamily="2" charset="0"/>
              </a:rPr>
              <a:t>Pellentesque habitant morbi tristique senectus et netus et malesuada fames ac turpis egestas. Proin pharetra nonummy pede. Mauris et </a:t>
            </a:r>
            <a:r>
              <a:rPr lang="fr-FR" dirty="0" err="1">
                <a:solidFill>
                  <a:schemeClr val="tx2"/>
                </a:solidFill>
                <a:latin typeface="Barlow Light" panose="00000400000000000000" pitchFamily="2" charset="0"/>
              </a:rPr>
              <a:t>orci</a:t>
            </a:r>
            <a:r>
              <a:rPr lang="fr-FR" dirty="0">
                <a:solidFill>
                  <a:schemeClr val="tx2"/>
                </a:solidFill>
                <a:latin typeface="Barlow Light" panose="00000400000000000000" pitchFamily="2" charset="0"/>
              </a:rPr>
              <a:t>. </a:t>
            </a:r>
          </a:p>
          <a:p>
            <a:endParaRPr lang="fr-FR" dirty="0">
              <a:solidFill>
                <a:schemeClr val="tx2"/>
              </a:solidFill>
              <a:latin typeface="Barlow Light" panose="00000400000000000000" pitchFamily="2" charset="0"/>
            </a:endParaRPr>
          </a:p>
        </p:txBody>
      </p:sp>
      <p:sp>
        <p:nvSpPr>
          <p:cNvPr id="7" name="!!losange1">
            <a:extLst>
              <a:ext uri="{FF2B5EF4-FFF2-40B4-BE49-F238E27FC236}">
                <a16:creationId xmlns:a16="http://schemas.microsoft.com/office/drawing/2014/main" id="{56A16D97-6E5C-D53D-7E78-13223424A7FC}"/>
              </a:ext>
            </a:extLst>
          </p:cNvPr>
          <p:cNvSpPr/>
          <p:nvPr/>
        </p:nvSpPr>
        <p:spPr>
          <a:xfrm rot="16200000">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losange2">
            <a:extLst>
              <a:ext uri="{FF2B5EF4-FFF2-40B4-BE49-F238E27FC236}">
                <a16:creationId xmlns:a16="http://schemas.microsoft.com/office/drawing/2014/main" id="{D0B6DAF0-E22C-806D-2CDC-01B5614D3239}"/>
              </a:ext>
            </a:extLst>
          </p:cNvPr>
          <p:cNvSpPr/>
          <p:nvPr/>
        </p:nvSpPr>
        <p:spPr>
          <a:xfrm rot="108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losange3">
            <a:extLst>
              <a:ext uri="{FF2B5EF4-FFF2-40B4-BE49-F238E27FC236}">
                <a16:creationId xmlns:a16="http://schemas.microsoft.com/office/drawing/2014/main" id="{A4AB1CEC-63FD-9F58-6359-3E53A1F5FF3C}"/>
              </a:ext>
            </a:extLst>
          </p:cNvPr>
          <p:cNvSpPr/>
          <p:nvPr/>
        </p:nvSpPr>
        <p:spPr>
          <a:xfrm rot="54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losange4">
            <a:extLst>
              <a:ext uri="{FF2B5EF4-FFF2-40B4-BE49-F238E27FC236}">
                <a16:creationId xmlns:a16="http://schemas.microsoft.com/office/drawing/2014/main" id="{E82896D2-33C6-36AB-AE9F-5B858D663D85}"/>
              </a:ext>
            </a:extLst>
          </p:cNvPr>
          <p:cNvSpPr/>
          <p:nvPr/>
        </p:nvSpPr>
        <p:spPr>
          <a:xfrm>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Ellipse 12">
            <a:extLst>
              <a:ext uri="{FF2B5EF4-FFF2-40B4-BE49-F238E27FC236}">
                <a16:creationId xmlns:a16="http://schemas.microsoft.com/office/drawing/2014/main" id="{3F65B8C0-83DE-9FBD-0F87-A8D3339F5F38}"/>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6A580C28-D6F9-8EB1-F872-8D1AB14A7557}"/>
              </a:ext>
            </a:extLst>
          </p:cNvPr>
          <p:cNvSpPr/>
          <p:nvPr/>
        </p:nvSpPr>
        <p:spPr>
          <a:xfrm>
            <a:off x="3084723" y="3732691"/>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Trans</a:t>
            </a:r>
            <a:endParaRPr lang="fr-FR" dirty="0">
              <a:solidFill>
                <a:schemeClr val="tx2"/>
              </a:solidFill>
              <a:latin typeface="Barlow Light" panose="00000400000000000000" pitchFamily="2" charset="0"/>
            </a:endParaRPr>
          </a:p>
        </p:txBody>
      </p:sp>
      <p:sp>
        <p:nvSpPr>
          <p:cNvPr id="30" name="Rectangle : coins arrondis 29">
            <a:extLst>
              <a:ext uri="{FF2B5EF4-FFF2-40B4-BE49-F238E27FC236}">
                <a16:creationId xmlns:a16="http://schemas.microsoft.com/office/drawing/2014/main" id="{C0F58B34-BF51-BEDD-2F83-6500DDC919FF}"/>
              </a:ext>
            </a:extLst>
          </p:cNvPr>
          <p:cNvSpPr/>
          <p:nvPr/>
        </p:nvSpPr>
        <p:spPr>
          <a:xfrm>
            <a:off x="417661" y="3732690"/>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31" name="Rectangle : coins arrondis 30">
            <a:extLst>
              <a:ext uri="{FF2B5EF4-FFF2-40B4-BE49-F238E27FC236}">
                <a16:creationId xmlns:a16="http://schemas.microsoft.com/office/drawing/2014/main" id="{C1422B59-9839-AA65-E28F-10C987699950}"/>
              </a:ext>
            </a:extLst>
          </p:cNvPr>
          <p:cNvSpPr/>
          <p:nvPr/>
        </p:nvSpPr>
        <p:spPr>
          <a:xfrm rot="5400000">
            <a:off x="1733247" y="2286892"/>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32" name="Rectangle : coins arrondis 31">
            <a:extLst>
              <a:ext uri="{FF2B5EF4-FFF2-40B4-BE49-F238E27FC236}">
                <a16:creationId xmlns:a16="http://schemas.microsoft.com/office/drawing/2014/main" id="{7294F9D1-102C-D21C-3794-31284C4C0FB2}"/>
              </a:ext>
            </a:extLst>
          </p:cNvPr>
          <p:cNvSpPr/>
          <p:nvPr/>
        </p:nvSpPr>
        <p:spPr>
          <a:xfrm rot="5400000">
            <a:off x="1733247" y="508026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Val</a:t>
            </a:r>
            <a:endParaRPr lang="fr-FR" dirty="0">
              <a:solidFill>
                <a:schemeClr val="tx2"/>
              </a:solidFill>
              <a:latin typeface="Barlow Light" panose="00000400000000000000" pitchFamily="2" charset="0"/>
            </a:endParaRPr>
          </a:p>
        </p:txBody>
      </p:sp>
    </p:spTree>
    <p:extLst>
      <p:ext uri="{BB962C8B-B14F-4D97-AF65-F5344CB8AC3E}">
        <p14:creationId xmlns:p14="http://schemas.microsoft.com/office/powerpoint/2010/main" val="1657743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2B8E7FF-82CC-28E1-16F9-1FDE5E937AC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B2AEE7E1-1422-6C74-17C2-0D7EB2AAEB93}"/>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1ED8F05D-880C-8457-F195-5477A756BA58}"/>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079BF14-DED5-EA92-2849-9A679EFCA441}"/>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E03F656-9788-F473-5C5A-F95D73D26B9F}"/>
              </a:ext>
            </a:extLst>
          </p:cNvPr>
          <p:cNvSpPr>
            <a:spLocks noGrp="1"/>
          </p:cNvSpPr>
          <p:nvPr>
            <p:ph type="sldNum" sz="quarter" idx="12"/>
          </p:nvPr>
        </p:nvSpPr>
        <p:spPr/>
        <p:txBody>
          <a:bodyPr/>
          <a:lstStyle/>
          <a:p>
            <a:fld id="{41DD7FD0-8CCF-4985-AE30-D6D48D0A42D3}" type="slidenum">
              <a:rPr lang="fr-FR" smtClean="0"/>
              <a:t>13</a:t>
            </a:fld>
            <a:endParaRPr lang="fr-FR"/>
          </a:p>
        </p:txBody>
      </p:sp>
      <p:sp>
        <p:nvSpPr>
          <p:cNvPr id="7" name="Titre 6">
            <a:extLst>
              <a:ext uri="{FF2B5EF4-FFF2-40B4-BE49-F238E27FC236}">
                <a16:creationId xmlns:a16="http://schemas.microsoft.com/office/drawing/2014/main" id="{FE51E0B1-CAE8-4A9F-A50F-FE7E4BD17077}"/>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FF1F0EFC-7EAA-DF84-B8B8-4AFCC87AFFC7}"/>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758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14</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88162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15</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107944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16</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77722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17</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41142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18</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98436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58AE430-DACB-03C1-F2CF-8463C86A3B56}"/>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4712462D-361C-94B3-720B-F7A731A4EB97}"/>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961BCC40-2F60-2AFB-E818-673FD601ADF4}"/>
              </a:ext>
            </a:extLst>
          </p:cNvPr>
          <p:cNvSpPr>
            <a:spLocks noGrp="1"/>
          </p:cNvSpPr>
          <p:nvPr>
            <p:ph type="dt" sz="half" idx="10"/>
          </p:nvPr>
        </p:nvSpPr>
        <p:spPr/>
        <p:txBody>
          <a:bodyPr/>
          <a:lstStyle/>
          <a:p>
            <a:fld id="{D1F58CE8-8F4C-45E8-9484-15E46BADA532}" type="datetime1">
              <a:rPr lang="fr-FR" smtClean="0"/>
              <a:t>24/05/2023</a:t>
            </a:fld>
            <a:endParaRPr lang="fr-FR"/>
          </a:p>
        </p:txBody>
      </p:sp>
      <p:sp>
        <p:nvSpPr>
          <p:cNvPr id="5" name="Espace réservé du pied de page 4">
            <a:extLst>
              <a:ext uri="{FF2B5EF4-FFF2-40B4-BE49-F238E27FC236}">
                <a16:creationId xmlns:a16="http://schemas.microsoft.com/office/drawing/2014/main" id="{712AF383-3CC2-AC04-3422-CDB7FCEEA46A}"/>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BC34C526-852A-78A6-D4B7-8D279CD52936}"/>
              </a:ext>
            </a:extLst>
          </p:cNvPr>
          <p:cNvSpPr>
            <a:spLocks noGrp="1"/>
          </p:cNvSpPr>
          <p:nvPr>
            <p:ph type="sldNum" sz="quarter" idx="12"/>
          </p:nvPr>
        </p:nvSpPr>
        <p:spPr/>
        <p:txBody>
          <a:bodyPr/>
          <a:lstStyle/>
          <a:p>
            <a:fld id="{41DD7FD0-8CCF-4985-AE30-D6D48D0A42D3}" type="slidenum">
              <a:rPr lang="fr-FR" smtClean="0"/>
              <a:t>19</a:t>
            </a:fld>
            <a:endParaRPr lang="fr-FR"/>
          </a:p>
        </p:txBody>
      </p:sp>
      <p:sp>
        <p:nvSpPr>
          <p:cNvPr id="7" name="Titre 6">
            <a:extLst>
              <a:ext uri="{FF2B5EF4-FFF2-40B4-BE49-F238E27FC236}">
                <a16:creationId xmlns:a16="http://schemas.microsoft.com/office/drawing/2014/main" id="{DC60E0B3-A6D4-AF1D-73CD-C7872DEDB719}"/>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1FE6488D-7866-14F0-A3AD-7E7A25CFEAC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2883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Fifa Data</a:t>
            </a:r>
          </a:p>
          <a:p>
            <a:endParaRPr lang="fr-FR" dirty="0"/>
          </a:p>
          <a:p>
            <a:r>
              <a:rPr lang="fr-FR" dirty="0" err="1"/>
              <a:t>Fbref</a:t>
            </a:r>
            <a:r>
              <a:rPr lang="fr-FR" dirty="0"/>
              <a:t> Data</a:t>
            </a:r>
          </a:p>
          <a:p>
            <a:endParaRPr lang="fr-FR" dirty="0"/>
          </a:p>
          <a:p>
            <a:r>
              <a:rPr lang="fr-FR" dirty="0" err="1"/>
              <a:t>Whoscored</a:t>
            </a:r>
            <a:r>
              <a:rPr lang="fr-FR" dirty="0"/>
              <a:t> Data</a:t>
            </a:r>
          </a:p>
        </p:txBody>
      </p:sp>
    </p:spTree>
    <p:extLst>
      <p:ext uri="{BB962C8B-B14F-4D97-AF65-F5344CB8AC3E}">
        <p14:creationId xmlns:p14="http://schemas.microsoft.com/office/powerpoint/2010/main" val="2493658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r>
              <a:rPr lang="fr-FR" dirty="0"/>
              <a:t>Fifa Data</a:t>
            </a:r>
          </a:p>
          <a:p>
            <a:endParaRPr lang="fr-FR" dirty="0"/>
          </a:p>
          <a:p>
            <a:pPr>
              <a:lnSpc>
                <a:spcPct val="100000"/>
              </a:lnSpc>
            </a:pPr>
            <a:r>
              <a:rPr lang="fr-FR" dirty="0" err="1">
                <a:solidFill>
                  <a:schemeClr val="bg2"/>
                </a:solidFill>
              </a:rPr>
              <a:t>Fbref</a:t>
            </a:r>
            <a:r>
              <a:rPr lang="fr-FR" dirty="0">
                <a:solidFill>
                  <a:schemeClr val="bg2"/>
                </a:solidFill>
              </a:rPr>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1905704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7 versions du jeu FIFA (2017-2023). Toutes les versions contiennent le même nombre de colonnes (73), à l'exception de l'année 2017 où la clause libératoire est manquante.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Plus de 70% des valeurs de la colonne "</a:t>
              </a:r>
              <a:r>
                <a:rPr lang="fr-FR" sz="1400" dirty="0" err="1">
                  <a:latin typeface="Barlow Light" panose="00000400000000000000" pitchFamily="2" charset="0"/>
                </a:rPr>
                <a:t>loan_date_end</a:t>
              </a:r>
              <a:r>
                <a:rPr lang="fr-FR" sz="1400" dirty="0">
                  <a:latin typeface="Barlow Light" panose="00000400000000000000" pitchFamily="2" charset="0"/>
                </a:rPr>
                <a:t>" sont manquantes.</a:t>
              </a:r>
            </a:p>
            <a:p>
              <a:pPr marL="285750" indent="-285750">
                <a:buFont typeface="Arial" panose="020B0604020202020204" pitchFamily="34" charset="0"/>
                <a:buChar char="•"/>
              </a:pPr>
              <a:r>
                <a:rPr lang="fr-FR" sz="1400" dirty="0">
                  <a:latin typeface="Barlow Light" panose="00000400000000000000" pitchFamily="2" charset="0"/>
                </a:rPr>
                <a:t>Il y a des doublons dans les données.</a:t>
              </a:r>
            </a:p>
            <a:p>
              <a:pPr marL="285750" indent="-285750">
                <a:buFont typeface="Arial" panose="020B0604020202020204" pitchFamily="34" charset="0"/>
                <a:buChar char="•"/>
              </a:pPr>
              <a:r>
                <a:rPr lang="fr-FR" sz="1400" dirty="0">
                  <a:latin typeface="Barlow Light" panose="00000400000000000000" pitchFamily="2" charset="0"/>
                </a:rPr>
                <a:t>Certaines variables sont des combinaisons linéaires d'autres variables.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738664"/>
            </a:xfrm>
            <a:prstGeom prst="rect">
              <a:avLst/>
            </a:prstGeom>
            <a:noFill/>
          </p:spPr>
          <p:txBody>
            <a:bodyPr wrap="square" rtlCol="0">
              <a:spAutoFit/>
            </a:bodyPr>
            <a:lstStyle/>
            <a:p>
              <a:r>
                <a:rPr lang="fr-FR" sz="1400" dirty="0">
                  <a:latin typeface="Barlow Light" panose="00000400000000000000" pitchFamily="2" charset="0"/>
                </a:rPr>
                <a:t>Les valeurs des joueurs et leurs salaires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815882"/>
            </a:xfrm>
            <a:prstGeom prst="rect">
              <a:avLst/>
            </a:prstGeom>
            <a:noFill/>
          </p:spPr>
          <p:txBody>
            <a:bodyPr wrap="square" rtlCol="0">
              <a:spAutoFit/>
            </a:bodyPr>
            <a:lstStyle/>
            <a:p>
              <a:r>
                <a:rPr lang="fr-FR" sz="1400" dirty="0">
                  <a:latin typeface="Barlow Light" panose="00000400000000000000" pitchFamily="2" charset="0"/>
                </a:rPr>
                <a:t>Le nombre d'attributs est énorme pour :</a:t>
              </a:r>
            </a:p>
            <a:p>
              <a:pPr marL="285750" indent="-285750">
                <a:buFont typeface="Arial" panose="020B0604020202020204" pitchFamily="34" charset="0"/>
                <a:buChar char="•"/>
              </a:pPr>
              <a:r>
                <a:rPr lang="fr-FR" sz="1400" dirty="0">
                  <a:latin typeface="Barlow Light" panose="00000400000000000000" pitchFamily="2" charset="0"/>
                </a:rPr>
                <a:t>La nationalité</a:t>
              </a:r>
            </a:p>
            <a:p>
              <a:pPr marL="285750" indent="-285750">
                <a:buFont typeface="Arial" panose="020B0604020202020204" pitchFamily="34" charset="0"/>
                <a:buChar char="•"/>
              </a:pPr>
              <a:r>
                <a:rPr lang="fr-FR" sz="1400" dirty="0">
                  <a:latin typeface="Barlow Light" panose="00000400000000000000" pitchFamily="2" charset="0"/>
                </a:rPr>
                <a:t>Le club</a:t>
              </a:r>
            </a:p>
            <a:p>
              <a:pPr marL="285750" indent="-285750">
                <a:buFont typeface="Arial" panose="020B0604020202020204" pitchFamily="34" charset="0"/>
                <a:buChar char="•"/>
              </a:pPr>
              <a:r>
                <a:rPr lang="fr-FR" sz="1400" dirty="0">
                  <a:latin typeface="Barlow Light" panose="00000400000000000000" pitchFamily="2" charset="0"/>
                </a:rPr>
                <a:t>La ligue</a:t>
              </a:r>
            </a:p>
            <a:p>
              <a:pPr marL="285750" indent="-285750">
                <a:buFont typeface="Arial" panose="020B0604020202020204" pitchFamily="34" charset="0"/>
                <a:buChar char="•"/>
              </a:pPr>
              <a:r>
                <a:rPr lang="fr-FR" sz="1400" dirty="0">
                  <a:latin typeface="Barlow Light" panose="00000400000000000000" pitchFamily="2" charset="0"/>
                </a:rPr>
                <a:t>La position</a:t>
              </a:r>
            </a:p>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Tree>
    <p:extLst>
      <p:ext uri="{BB962C8B-B14F-4D97-AF65-F5344CB8AC3E}">
        <p14:creationId xmlns:p14="http://schemas.microsoft.com/office/powerpoint/2010/main" val="417211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Transormation</a:t>
            </a:r>
            <a:r>
              <a:rPr lang="fr-FR" dirty="0"/>
              <a:t> </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015663"/>
          </a:xfrm>
          <a:prstGeom prst="rect">
            <a:avLst/>
          </a:prstGeom>
          <a:noFill/>
        </p:spPr>
        <p:txBody>
          <a:bodyPr wrap="square">
            <a:spAutoFit/>
          </a:bodyPr>
          <a:lstStyle/>
          <a:p>
            <a:pPr algn="just"/>
            <a:r>
              <a:rPr lang="fr-FR" sz="1600" b="1" dirty="0">
                <a:latin typeface="Barlow Light" panose="00000400000000000000" pitchFamily="2" charset="0"/>
              </a:rPr>
              <a:t>1-   Conversion des valeurs de devise:</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une valeur de devise au format FIFA et la convertit en valeur numérique.</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2863392"/>
            <a:ext cx="5261285" cy="1477328"/>
          </a:xfrm>
          <a:prstGeom prst="rect">
            <a:avLst/>
          </a:prstGeom>
          <a:noFill/>
        </p:spPr>
        <p:txBody>
          <a:bodyPr wrap="square">
            <a:spAutoFit/>
          </a:bodyPr>
          <a:lstStyle/>
          <a:p>
            <a:pPr algn="just"/>
            <a:r>
              <a:rPr lang="fr-FR" sz="1600" b="1" dirty="0">
                <a:latin typeface="Barlow Light" panose="00000400000000000000" pitchFamily="2" charset="0"/>
              </a:rPr>
              <a:t>2-   Application de la conversion des valeurs de devise au </a:t>
            </a:r>
            <a:r>
              <a:rPr lang="fr-FR" sz="1600" b="1" dirty="0" err="1">
                <a:latin typeface="Barlow Light" panose="00000400000000000000" pitchFamily="2" charset="0"/>
              </a:rPr>
              <a:t>DataFrame</a:t>
            </a:r>
            <a:r>
              <a:rPr lang="fr-FR" sz="1600" b="1" dirty="0">
                <a:latin typeface="Barlow Light" panose="00000400000000000000" pitchFamily="2" charset="0"/>
              </a:rPr>
              <a:t>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apply_convert_currency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 </a:t>
            </a:r>
            <a:r>
              <a:rPr lang="fr-FR" sz="1400" dirty="0" err="1">
                <a:latin typeface="Barlow Light" panose="00000400000000000000" pitchFamily="2" charset="0"/>
              </a:rPr>
              <a:t>DataFrame</a:t>
            </a:r>
            <a:r>
              <a:rPr lang="fr-FR" sz="1400" dirty="0">
                <a:latin typeface="Barlow Light" panose="00000400000000000000" pitchFamily="2" charset="0"/>
              </a:rPr>
              <a:t> et applique 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aux colonnes '</a:t>
            </a:r>
            <a:r>
              <a:rPr lang="fr-FR" sz="1400" b="1" i="1" dirty="0">
                <a:latin typeface="Barlow Light" panose="00000400000000000000" pitchFamily="2" charset="0"/>
              </a:rPr>
              <a:t>value</a:t>
            </a:r>
            <a:r>
              <a:rPr lang="fr-FR" sz="1400" dirty="0">
                <a:latin typeface="Barlow Light" panose="00000400000000000000" pitchFamily="2" charset="0"/>
              </a:rPr>
              <a:t>', '</a:t>
            </a:r>
            <a:r>
              <a:rPr lang="fr-FR" sz="1400" b="1" i="1" dirty="0" err="1">
                <a:latin typeface="Barlow Light" panose="00000400000000000000" pitchFamily="2" charset="0"/>
              </a:rPr>
              <a:t>wage</a:t>
            </a:r>
            <a:r>
              <a:rPr lang="fr-FR" sz="1400" dirty="0">
                <a:latin typeface="Barlow Light" panose="00000400000000000000" pitchFamily="2" charset="0"/>
              </a:rPr>
              <a:t>' et </a:t>
            </a:r>
            <a:r>
              <a:rPr lang="fr-FR" sz="1400" b="1" i="1" dirty="0">
                <a:latin typeface="Barlow Light" panose="00000400000000000000" pitchFamily="2" charset="0"/>
              </a:rPr>
              <a:t>'</a:t>
            </a:r>
            <a:r>
              <a:rPr lang="fr-FR" sz="1400" b="1" i="1" dirty="0" err="1">
                <a:latin typeface="Barlow Light" panose="00000400000000000000" pitchFamily="2" charset="0"/>
              </a:rPr>
              <a:t>release_clause</a:t>
            </a:r>
            <a:r>
              <a:rPr lang="fr-FR" sz="1400" dirty="0">
                <a:latin typeface="Barlow Light" panose="00000400000000000000" pitchFamily="2" charset="0"/>
              </a:rPr>
              <a:t>'.</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510923"/>
            <a:ext cx="5261285" cy="1231106"/>
          </a:xfrm>
          <a:prstGeom prst="rect">
            <a:avLst/>
          </a:prstGeom>
          <a:noFill/>
        </p:spPr>
        <p:txBody>
          <a:bodyPr wrap="square">
            <a:spAutoFit/>
          </a:bodyPr>
          <a:lstStyle/>
          <a:p>
            <a:r>
              <a:rPr lang="fr-FR" sz="1600" b="1" dirty="0">
                <a:latin typeface="Barlow Light" panose="00000400000000000000" pitchFamily="2" charset="0"/>
              </a:rPr>
              <a:t>3-   Correction du format et des unités de poids et de taille:</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correct_weight_height</a:t>
            </a:r>
            <a:r>
              <a:rPr lang="fr-FR" sz="1400" b="1" i="1" dirty="0">
                <a:latin typeface="Barlow Light" panose="00000400000000000000" pitchFamily="2" charset="0"/>
              </a:rPr>
              <a:t> </a:t>
            </a:r>
            <a:r>
              <a:rPr lang="fr-FR" sz="1400" dirty="0">
                <a:latin typeface="Barlow Light" panose="00000400000000000000" pitchFamily="2" charset="0"/>
              </a:rPr>
              <a:t>est conçue pour corriger le format et les unités des colonnes poids et taille dans le </a:t>
            </a:r>
            <a:r>
              <a:rPr lang="fr-FR" sz="1400" dirty="0" err="1">
                <a:latin typeface="Barlow Light" panose="00000400000000000000" pitchFamily="2" charset="0"/>
              </a:rPr>
              <a:t>DataFrame</a:t>
            </a:r>
            <a:r>
              <a:rPr lang="fr-FR" sz="1400" dirty="0">
                <a:latin typeface="Barlow Light" panose="00000400000000000000" pitchFamily="2" charset="0"/>
              </a:rPr>
              <a:t> et pour calculer les valeurs IMC correspondantes.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231106"/>
          </a:xfrm>
          <a:prstGeom prst="rect">
            <a:avLst/>
          </a:prstGeom>
          <a:noFill/>
        </p:spPr>
        <p:txBody>
          <a:bodyPr wrap="square">
            <a:spAutoFit/>
          </a:bodyPr>
          <a:lstStyle/>
          <a:p>
            <a:pPr algn="just"/>
            <a:r>
              <a:rPr lang="fr-FR" sz="1600" b="1" dirty="0">
                <a:latin typeface="Barlow Light" panose="00000400000000000000" pitchFamily="2" charset="0"/>
              </a:rPr>
              <a:t>4-    Regroupement des nationalités et des ligues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correct_league_names</a:t>
            </a:r>
            <a:r>
              <a:rPr lang="fr-FR" sz="1400" dirty="0">
                <a:latin typeface="Barlow Light" panose="00000400000000000000" pitchFamily="2" charset="0"/>
              </a:rPr>
              <a:t> corrige et regroupe les noms des ligues, et la fonction </a:t>
            </a:r>
            <a:r>
              <a:rPr lang="fr-FR" sz="1400" b="1" i="1" dirty="0" err="1">
                <a:latin typeface="Barlow Light" panose="00000400000000000000" pitchFamily="2" charset="0"/>
              </a:rPr>
              <a:t>regroup_countries</a:t>
            </a:r>
            <a:r>
              <a:rPr lang="fr-FR" sz="1400" dirty="0">
                <a:latin typeface="Barlow Light" panose="00000400000000000000" pitchFamily="2" charset="0"/>
              </a:rPr>
              <a:t> regroupe les nationalités en continent.</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109614"/>
            <a:ext cx="5261285" cy="1231106"/>
          </a:xfrm>
          <a:prstGeom prst="rect">
            <a:avLst/>
          </a:prstGeom>
          <a:noFill/>
        </p:spPr>
        <p:txBody>
          <a:bodyPr wrap="square">
            <a:spAutoFit/>
          </a:bodyPr>
          <a:lstStyle/>
          <a:p>
            <a:pPr algn="just"/>
            <a:r>
              <a:rPr lang="fr-FR" sz="1600" b="1" dirty="0">
                <a:latin typeface="Barlow Light" panose="00000400000000000000" pitchFamily="2" charset="0"/>
              </a:rPr>
              <a:t>5-    Ajout de la force de l'équipe :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add_strengths</a:t>
            </a:r>
            <a:r>
              <a:rPr lang="fr-FR" sz="1400" dirty="0">
                <a:latin typeface="Barlow Light" panose="00000400000000000000" pitchFamily="2" charset="0"/>
              </a:rPr>
              <a:t> calcule la force moyenne de chaque équipe, ligue et équipe nationale en termes de note globale moyenne des joueurs et stocke les résultats.</a:t>
            </a:r>
          </a:p>
        </p:txBody>
      </p:sp>
      <p:sp>
        <p:nvSpPr>
          <p:cNvPr id="6" name="ZoneTexte 5">
            <a:extLst>
              <a:ext uri="{FF2B5EF4-FFF2-40B4-BE49-F238E27FC236}">
                <a16:creationId xmlns:a16="http://schemas.microsoft.com/office/drawing/2014/main" id="{97E8FA1C-EEE2-DB11-7CA7-7DCF0C89B4B5}"/>
              </a:ext>
            </a:extLst>
          </p:cNvPr>
          <p:cNvSpPr txBox="1"/>
          <p:nvPr/>
        </p:nvSpPr>
        <p:spPr>
          <a:xfrm>
            <a:off x="6095999" y="4510923"/>
            <a:ext cx="5261285" cy="1446550"/>
          </a:xfrm>
          <a:prstGeom prst="rect">
            <a:avLst/>
          </a:prstGeom>
          <a:noFill/>
        </p:spPr>
        <p:txBody>
          <a:bodyPr wrap="square">
            <a:spAutoFit/>
          </a:bodyPr>
          <a:lstStyle/>
          <a:p>
            <a:r>
              <a:rPr lang="fr-FR" sz="1600" b="1" dirty="0">
                <a:latin typeface="Barlow Light" panose="00000400000000000000" pitchFamily="2" charset="0"/>
              </a:rPr>
              <a:t>6   Traiter les données:</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process_data</a:t>
            </a:r>
            <a:r>
              <a:rPr lang="fr-FR" sz="1400" b="1" i="1" dirty="0">
                <a:latin typeface="Barlow Light" panose="00000400000000000000" pitchFamily="2" charset="0"/>
              </a:rPr>
              <a:t> </a:t>
            </a:r>
            <a:r>
              <a:rPr lang="fr-FR" sz="1400" dirty="0">
                <a:latin typeface="Barlow Light" panose="00000400000000000000" pitchFamily="2" charset="0"/>
              </a:rPr>
              <a:t>effectue toutes les transformations précédentes sur un </a:t>
            </a:r>
            <a:r>
              <a:rPr lang="fr-FR" sz="1400" dirty="0" err="1">
                <a:latin typeface="Barlow Light" panose="00000400000000000000" pitchFamily="2" charset="0"/>
              </a:rPr>
              <a:t>DataFrame</a:t>
            </a:r>
            <a:r>
              <a:rPr lang="fr-FR" sz="1400" dirty="0">
                <a:latin typeface="Barlow Light" panose="00000400000000000000" pitchFamily="2" charset="0"/>
              </a:rPr>
              <a:t> afin de traiter les données en supprimant les doublons et les colonnes qui ne sont pas pertinentes.</a:t>
            </a:r>
          </a:p>
        </p:txBody>
      </p:sp>
      <p:sp>
        <p:nvSpPr>
          <p:cNvPr id="2" name="ZoneTexte 1">
            <a:extLst>
              <a:ext uri="{FF2B5EF4-FFF2-40B4-BE49-F238E27FC236}">
                <a16:creationId xmlns:a16="http://schemas.microsoft.com/office/drawing/2014/main" id="{A6B950C1-2F6E-A663-7B27-080172B7A961}"/>
              </a:ext>
            </a:extLst>
          </p:cNvPr>
          <p:cNvSpPr txBox="1"/>
          <p:nvPr/>
        </p:nvSpPr>
        <p:spPr>
          <a:xfrm>
            <a:off x="1864241" y="6127676"/>
            <a:ext cx="8463516" cy="338554"/>
          </a:xfrm>
          <a:prstGeom prst="rect">
            <a:avLst/>
          </a:prstGeom>
          <a:noFill/>
        </p:spPr>
        <p:txBody>
          <a:bodyPr wrap="square">
            <a:spAutoFit/>
          </a:bodyPr>
          <a:lstStyle/>
          <a:p>
            <a:r>
              <a:rPr lang="fr-FR" sz="1600" b="1" dirty="0">
                <a:latin typeface="Barlow Light" panose="00000400000000000000" pitchFamily="2" charset="0"/>
              </a:rPr>
              <a:t>Créer un fichier nommé </a:t>
            </a:r>
            <a:r>
              <a:rPr lang="fr-FR" sz="1600" b="1" i="1" dirty="0" err="1">
                <a:latin typeface="Barlow Light" panose="00000400000000000000" pitchFamily="2" charset="0"/>
              </a:rPr>
              <a:t>MyFunction</a:t>
            </a:r>
            <a:r>
              <a:rPr lang="fr-FR" sz="1600" b="1" dirty="0">
                <a:latin typeface="Barlow Light" panose="00000400000000000000" pitchFamily="2" charset="0"/>
              </a:rPr>
              <a:t> qui regroupe toutes les transformations précédentes</a:t>
            </a:r>
          </a:p>
        </p:txBody>
      </p:sp>
    </p:spTree>
    <p:extLst>
      <p:ext uri="{BB962C8B-B14F-4D97-AF65-F5344CB8AC3E}">
        <p14:creationId xmlns:p14="http://schemas.microsoft.com/office/powerpoint/2010/main" val="3483917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Qualité</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231106"/>
          </a:xfrm>
          <a:prstGeom prst="rect">
            <a:avLst/>
          </a:prstGeom>
          <a:noFill/>
        </p:spPr>
        <p:txBody>
          <a:bodyPr wrap="square">
            <a:spAutoFit/>
          </a:bodyPr>
          <a:lstStyle/>
          <a:p>
            <a:pPr algn="just"/>
            <a:r>
              <a:rPr lang="fr-FR" sz="1600" b="1" dirty="0">
                <a:latin typeface="Barlow Light" panose="00000400000000000000" pitchFamily="2" charset="0"/>
              </a:rPr>
              <a:t>1-  Carte thermique des corrélations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plot_correlation</a:t>
            </a:r>
            <a:r>
              <a:rPr lang="fr-FR" sz="1400" b="1" i="1" dirty="0">
                <a:latin typeface="Barlow Light" panose="00000400000000000000" pitchFamily="2" charset="0"/>
              </a:rPr>
              <a:t> </a:t>
            </a:r>
            <a:r>
              <a:rPr lang="fr-FR" sz="1400" dirty="0">
                <a:latin typeface="Barlow Light" panose="00000400000000000000" pitchFamily="2" charset="0"/>
              </a:rPr>
              <a:t>trace une carte thermique de corrélation pour les colonnes numériques de la base de données avec une valeur seuil pour filtrer les corrélations</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3266945"/>
            <a:ext cx="5261285" cy="1231106"/>
          </a:xfrm>
          <a:prstGeom prst="rect">
            <a:avLst/>
          </a:prstGeom>
          <a:noFill/>
        </p:spPr>
        <p:txBody>
          <a:bodyPr wrap="square">
            <a:spAutoFit/>
          </a:bodyPr>
          <a:lstStyle/>
          <a:p>
            <a:pPr algn="just"/>
            <a:r>
              <a:rPr lang="fr-FR" sz="1600" b="1" dirty="0">
                <a:latin typeface="Barlow Light" panose="00000400000000000000" pitchFamily="2" charset="0"/>
              </a:rPr>
              <a:t>2- Filtre le jeu de données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filter_dataset</a:t>
            </a:r>
            <a:r>
              <a:rPr lang="fr-FR" sz="1400" b="1" i="1" dirty="0">
                <a:latin typeface="Barlow Light" panose="00000400000000000000" pitchFamily="2" charset="0"/>
              </a:rPr>
              <a:t> </a:t>
            </a:r>
            <a:r>
              <a:rPr lang="fr-FR" sz="1400" dirty="0">
                <a:latin typeface="Barlow Light" panose="00000400000000000000" pitchFamily="2" charset="0"/>
              </a:rPr>
              <a:t>filtre l’ensemble de données sur la base des valeurs de colonnes données (</a:t>
            </a:r>
            <a:r>
              <a:rPr lang="fr-FR" sz="1400" dirty="0" err="1">
                <a:latin typeface="Barlow Light" panose="00000400000000000000" pitchFamily="2" charset="0"/>
              </a:rPr>
              <a:t>age</a:t>
            </a:r>
            <a:r>
              <a:rPr lang="fr-FR" sz="1400" dirty="0">
                <a:latin typeface="Barlow Light" panose="00000400000000000000" pitchFamily="2" charset="0"/>
              </a:rPr>
              <a:t>, </a:t>
            </a:r>
            <a:r>
              <a:rPr lang="fr-FR" sz="1400" dirty="0" err="1">
                <a:latin typeface="Barlow Light" panose="00000400000000000000" pitchFamily="2" charset="0"/>
              </a:rPr>
              <a:t>best_position</a:t>
            </a:r>
            <a:r>
              <a:rPr lang="fr-FR" sz="1400" dirty="0">
                <a:latin typeface="Barlow Light" panose="00000400000000000000" pitchFamily="2" charset="0"/>
              </a:rPr>
              <a:t>, </a:t>
            </a:r>
            <a:r>
              <a:rPr lang="fr-FR" sz="1400" dirty="0" err="1">
                <a:latin typeface="Barlow Light" panose="00000400000000000000" pitchFamily="2" charset="0"/>
              </a:rPr>
              <a:t>best_overall</a:t>
            </a:r>
            <a:r>
              <a:rPr lang="fr-FR" sz="1400" dirty="0">
                <a:latin typeface="Barlow Light" panose="00000400000000000000" pitchFamily="2" charset="0"/>
              </a:rPr>
              <a:t>, value)</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856364"/>
            <a:ext cx="5261285" cy="1015663"/>
          </a:xfrm>
          <a:prstGeom prst="rect">
            <a:avLst/>
          </a:prstGeom>
          <a:noFill/>
        </p:spPr>
        <p:txBody>
          <a:bodyPr wrap="square">
            <a:spAutoFit/>
          </a:bodyPr>
          <a:lstStyle/>
          <a:p>
            <a:r>
              <a:rPr lang="fr-FR" sz="1600" b="1" dirty="0">
                <a:latin typeface="Barlow Light" panose="00000400000000000000" pitchFamily="2" charset="0"/>
              </a:rPr>
              <a:t>3- Vérifie le nombre de valeurs manquantes :</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count_missing_values</a:t>
            </a:r>
            <a:r>
              <a:rPr lang="fr-FR" sz="1400" dirty="0">
                <a:latin typeface="Barlow Light" panose="00000400000000000000" pitchFamily="2" charset="0"/>
              </a:rPr>
              <a:t> vérifie le nombre de valeurs manquantes dans chaque colonne du jeu de données</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015663"/>
          </a:xfrm>
          <a:prstGeom prst="rect">
            <a:avLst/>
          </a:prstGeom>
          <a:noFill/>
        </p:spPr>
        <p:txBody>
          <a:bodyPr wrap="square">
            <a:spAutoFit/>
          </a:bodyPr>
          <a:lstStyle/>
          <a:p>
            <a:pPr algn="just"/>
            <a:r>
              <a:rPr lang="fr-FR" sz="1600" b="1" dirty="0">
                <a:latin typeface="Barlow Light" panose="00000400000000000000" pitchFamily="2" charset="0"/>
              </a:rPr>
              <a:t>4- Vérifie la distribution normale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check_normal_dis</a:t>
            </a:r>
            <a:r>
              <a:rPr lang="fr-FR" sz="1400" b="1" i="1" dirty="0">
                <a:latin typeface="Barlow Light" panose="00000400000000000000" pitchFamily="2" charset="0"/>
              </a:rPr>
              <a:t> </a:t>
            </a:r>
            <a:r>
              <a:rPr lang="fr-FR" sz="1400" dirty="0">
                <a:latin typeface="Barlow Light" panose="00000400000000000000" pitchFamily="2" charset="0"/>
              </a:rPr>
              <a:t>vérifie la distribution normale pour chaque colonne continue du ensemble de données</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057444"/>
            <a:ext cx="5261285" cy="1477328"/>
          </a:xfrm>
          <a:prstGeom prst="rect">
            <a:avLst/>
          </a:prstGeom>
          <a:noFill/>
        </p:spPr>
        <p:txBody>
          <a:bodyPr wrap="square">
            <a:spAutoFit/>
          </a:bodyPr>
          <a:lstStyle/>
          <a:p>
            <a:pPr algn="just"/>
            <a:r>
              <a:rPr lang="fr-FR" sz="1600" b="1" dirty="0">
                <a:latin typeface="Barlow Light" panose="00000400000000000000" pitchFamily="2" charset="0"/>
              </a:rPr>
              <a:t>5- Relation entre des variables catégorielles et la valeur cible: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categorical_continuous_relationship</a:t>
            </a:r>
            <a:r>
              <a:rPr lang="fr-FR" sz="1400" b="1" i="1" dirty="0">
                <a:latin typeface="Barlow Light" panose="00000400000000000000" pitchFamily="2" charset="0"/>
              </a:rPr>
              <a:t> </a:t>
            </a:r>
            <a:r>
              <a:rPr lang="fr-FR" sz="1400" dirty="0">
                <a:latin typeface="Barlow Light" panose="00000400000000000000" pitchFamily="2" charset="0"/>
              </a:rPr>
              <a:t>effectue un test t pour déterminer la relation entre des variables catégorielles et une variable continue</a:t>
            </a:r>
          </a:p>
        </p:txBody>
      </p:sp>
    </p:spTree>
    <p:extLst>
      <p:ext uri="{BB962C8B-B14F-4D97-AF65-F5344CB8AC3E}">
        <p14:creationId xmlns:p14="http://schemas.microsoft.com/office/powerpoint/2010/main" val="1216505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pPr>
              <a:lnSpc>
                <a:spcPct val="100000"/>
              </a:lnSpc>
            </a:pPr>
            <a:r>
              <a:rPr lang="fr-FR" dirty="0">
                <a:solidFill>
                  <a:schemeClr val="bg2"/>
                </a:solidFill>
              </a:rPr>
              <a:t>Fifa Data</a:t>
            </a:r>
          </a:p>
          <a:p>
            <a:endParaRPr lang="fr-FR" dirty="0"/>
          </a:p>
          <a:p>
            <a:r>
              <a:rPr lang="fr-FR" dirty="0" err="1"/>
              <a:t>Fbref</a:t>
            </a:r>
            <a:r>
              <a:rPr lang="fr-FR" dirty="0"/>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256826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6 versions du données annuelles des top 5 ligues (2017-2022). Toutes les versions contiennent le même nombre de colonnes (39), à l'exception de l'année 2016-2017 où les statistiques de type X sont manquantes.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solidFill>
              <a:srgbClr val="E6E6E6"/>
            </a:solid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La base contient plusieurs valeurs manquantes, cependant, il semblerait que ces valeurs soient représentées par des zéros (par exemple, lorsque le joueur n'a pas marqué de but de toute la saison)</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rgbClr val="CAE8D6"/>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954107"/>
            </a:xfrm>
            <a:prstGeom prst="rect">
              <a:avLst/>
            </a:prstGeom>
            <a:noFill/>
          </p:spPr>
          <p:txBody>
            <a:bodyPr wrap="square" rtlCol="0">
              <a:spAutoFit/>
            </a:bodyPr>
            <a:lstStyle/>
            <a:p>
              <a:r>
                <a:rPr lang="fr-FR" sz="1400" dirty="0">
                  <a:latin typeface="Barlow Light" panose="00000400000000000000" pitchFamily="2" charset="0"/>
                </a:rPr>
                <a:t>Les nationalité des joueurs et leurs positions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523220"/>
            </a:xfrm>
            <a:prstGeom prst="rect">
              <a:avLst/>
            </a:prstGeom>
            <a:noFill/>
          </p:spPr>
          <p:txBody>
            <a:bodyPr wrap="square" rtlCol="0">
              <a:spAutoFit/>
            </a:bodyPr>
            <a:lstStyle/>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
        <p:nvSpPr>
          <p:cNvPr id="7" name="ZoneTexte 6">
            <a:extLst>
              <a:ext uri="{FF2B5EF4-FFF2-40B4-BE49-F238E27FC236}">
                <a16:creationId xmlns:a16="http://schemas.microsoft.com/office/drawing/2014/main" id="{50FA02E8-387D-9BAF-B44E-E4889B3C7D17}"/>
              </a:ext>
            </a:extLst>
          </p:cNvPr>
          <p:cNvSpPr txBox="1"/>
          <p:nvPr/>
        </p:nvSpPr>
        <p:spPr>
          <a:xfrm>
            <a:off x="8089158" y="3952448"/>
            <a:ext cx="2640066" cy="954107"/>
          </a:xfrm>
          <a:prstGeom prst="rect">
            <a:avLst/>
          </a:prstGeom>
          <a:noFill/>
        </p:spPr>
        <p:txBody>
          <a:bodyPr wrap="square" rtlCol="0">
            <a:spAutoFit/>
          </a:bodyPr>
          <a:lstStyle/>
          <a:p>
            <a:r>
              <a:rPr lang="fr-FR" sz="1400" dirty="0">
                <a:latin typeface="Barlow Light" panose="00000400000000000000" pitchFamily="2" charset="0"/>
              </a:rPr>
              <a:t>Certains clubs sont représentés de manière différente par rapport au jeu FIFA</a:t>
            </a:r>
          </a:p>
          <a:p>
            <a:pPr marL="285750" indent="-285750">
              <a:buFont typeface="Arial" panose="020B0604020202020204" pitchFamily="34" charset="0"/>
              <a:buChar char="•"/>
            </a:pPr>
            <a:endParaRPr lang="fr-FR" sz="1400" dirty="0">
              <a:latin typeface="Barlow Light" panose="00000400000000000000" pitchFamily="2" charset="0"/>
            </a:endParaRPr>
          </a:p>
        </p:txBody>
      </p:sp>
    </p:spTree>
    <p:extLst>
      <p:ext uri="{BB962C8B-B14F-4D97-AF65-F5344CB8AC3E}">
        <p14:creationId xmlns:p14="http://schemas.microsoft.com/office/powerpoint/2010/main" val="319434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15" name="!!rectangle">
            <a:extLst>
              <a:ext uri="{FF2B5EF4-FFF2-40B4-BE49-F238E27FC236}">
                <a16:creationId xmlns:a16="http://schemas.microsoft.com/office/drawing/2014/main" id="{25C3AA87-5BBA-8459-D9DF-4BC07BFA97DC}"/>
              </a:ext>
            </a:extLst>
          </p:cNvPr>
          <p:cNvSpPr/>
          <p:nvPr/>
        </p:nvSpPr>
        <p:spPr>
          <a:xfrm>
            <a:off x="5410440" y="1744463"/>
            <a:ext cx="6264000" cy="46080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a:extLst>
              <a:ext uri="{FF2B5EF4-FFF2-40B4-BE49-F238E27FC236}">
                <a16:creationId xmlns:a16="http://schemas.microsoft.com/office/drawing/2014/main" id="{67C6DF83-84DB-E6CC-02BB-0471425EA81C}"/>
              </a:ext>
            </a:extLst>
          </p:cNvPr>
          <p:cNvSpPr/>
          <p:nvPr/>
        </p:nvSpPr>
        <p:spPr>
          <a:xfrm>
            <a:off x="12192000" y="1744463"/>
            <a:ext cx="6264000" cy="4608002"/>
          </a:xfrm>
          <a:prstGeom prst="rect">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ECAD6150-EDFA-4452-C66D-ABC1A3EF5CAA}"/>
              </a:ext>
            </a:extLst>
          </p:cNvPr>
          <p:cNvSpPr txBox="1"/>
          <p:nvPr/>
        </p:nvSpPr>
        <p:spPr>
          <a:xfrm>
            <a:off x="5951640" y="2369157"/>
            <a:ext cx="5181600" cy="33586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dirty="0">
                <a:latin typeface="Barlow Light" panose="00000400000000000000" pitchFamily="2" charset="0"/>
                <a:ea typeface="Yu Mincho" panose="02020400000000000000" pitchFamily="18" charset="-128"/>
                <a:cs typeface="Times New Roman" panose="02020603050405020304" pitchFamily="18" charset="0"/>
              </a:rPr>
              <a:t>7 versions du jeu FIFA (2017-2023)</a:t>
            </a:r>
          </a:p>
          <a:p>
            <a:pPr marL="285750" indent="-285750">
              <a:lnSpc>
                <a:spcPct val="150000"/>
              </a:lnSpc>
              <a:buFont typeface="Arial" panose="020B0604020202020204" pitchFamily="34" charset="0"/>
              <a:buChar char="•"/>
            </a:pPr>
            <a:r>
              <a:rPr lang="fr-FR" dirty="0">
                <a:latin typeface="Barlow Light" panose="00000400000000000000" pitchFamily="2" charset="0"/>
                <a:ea typeface="Yu Mincho" panose="02020400000000000000" pitchFamily="18" charset="-128"/>
                <a:cs typeface="Times New Roman" panose="02020603050405020304" pitchFamily="18" charset="0"/>
              </a:rPr>
              <a:t>FIFA 23 compte plus de 19 000 joueurs</a:t>
            </a:r>
          </a:p>
          <a:p>
            <a:pPr marL="285750" indent="-285750">
              <a:lnSpc>
                <a:spcPct val="150000"/>
              </a:lnSpc>
              <a:buFont typeface="Arial" panose="020B0604020202020204" pitchFamily="34" charset="0"/>
              <a:buChar char="•"/>
            </a:pPr>
            <a:r>
              <a:rPr lang="fr-FR" dirty="0">
                <a:latin typeface="Barlow Light" panose="00000400000000000000" pitchFamily="2" charset="0"/>
                <a:ea typeface="Yu Mincho" panose="02020400000000000000" pitchFamily="18" charset="-128"/>
                <a:cs typeface="Times New Roman" panose="02020603050405020304" pitchFamily="18" charset="0"/>
              </a:rPr>
              <a:t>Plus de 700 équipes représentant 35 ligues</a:t>
            </a:r>
          </a:p>
          <a:p>
            <a:pPr marL="285750" indent="-285750">
              <a:lnSpc>
                <a:spcPct val="150000"/>
              </a:lnSpc>
              <a:buFont typeface="Arial" panose="020B0604020202020204" pitchFamily="34" charset="0"/>
              <a:buChar char="•"/>
            </a:pPr>
            <a:r>
              <a:rPr lang="fr-FR" dirty="0">
                <a:latin typeface="Barlow Light" panose="00000400000000000000" pitchFamily="2" charset="0"/>
                <a:ea typeface="Yu Mincho" panose="02020400000000000000" pitchFamily="18" charset="-128"/>
                <a:cs typeface="Times New Roman" panose="02020603050405020304" pitchFamily="18" charset="0"/>
              </a:rPr>
              <a:t>FIFA 23 dispose d'une collection de plus de 70 attributs caractérisant les joueurs</a:t>
            </a:r>
          </a:p>
          <a:p>
            <a:pPr marL="285750" indent="-285750">
              <a:lnSpc>
                <a:spcPct val="150000"/>
              </a:lnSpc>
              <a:buFont typeface="Arial" panose="020B0604020202020204" pitchFamily="34" charset="0"/>
              <a:buChar char="•"/>
            </a:pPr>
            <a:r>
              <a:rPr lang="fr-FR" dirty="0">
                <a:latin typeface="Barlow Light" panose="00000400000000000000" pitchFamily="2" charset="0"/>
                <a:ea typeface="Yu Mincho" panose="02020400000000000000" pitchFamily="18" charset="-128"/>
                <a:cs typeface="Times New Roman" panose="02020603050405020304" pitchFamily="18" charset="0"/>
              </a:rPr>
              <a:t>Ces attributs sont déterminées par des entraîneurs, des recruteurs professionnels…</a:t>
            </a:r>
          </a:p>
          <a:p>
            <a:pPr marL="285750" indent="-285750">
              <a:lnSpc>
                <a:spcPct val="150000"/>
              </a:lnSpc>
              <a:buFont typeface="Arial" panose="020B0604020202020204" pitchFamily="34" charset="0"/>
              <a:buChar char="•"/>
            </a:pPr>
            <a:endParaRPr lang="fr-FR" dirty="0">
              <a:solidFill>
                <a:schemeClr val="tx2"/>
              </a:solidFill>
              <a:latin typeface="Barlow Light" panose="00000400000000000000" pitchFamily="2" charset="0"/>
              <a:ea typeface="Yu Mincho" panose="02020400000000000000" pitchFamily="18" charset="-128"/>
              <a:cs typeface="Times New Roman" panose="02020603050405020304" pitchFamily="18" charset="0"/>
            </a:endParaRPr>
          </a:p>
        </p:txBody>
      </p:sp>
      <p:sp>
        <p:nvSpPr>
          <p:cNvPr id="25" name="!!losange1">
            <a:extLst>
              <a:ext uri="{FF2B5EF4-FFF2-40B4-BE49-F238E27FC236}">
                <a16:creationId xmlns:a16="http://schemas.microsoft.com/office/drawing/2014/main" id="{051DA158-E8A4-33F8-26FE-6AB2ABED5852}"/>
              </a:ext>
            </a:extLst>
          </p:cNvPr>
          <p:cNvSpPr/>
          <p:nvPr/>
        </p:nvSpPr>
        <p:spPr>
          <a:xfrm>
            <a:off x="213158"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losange2">
            <a:extLst>
              <a:ext uri="{FF2B5EF4-FFF2-40B4-BE49-F238E27FC236}">
                <a16:creationId xmlns:a16="http://schemas.microsoft.com/office/drawing/2014/main" id="{A01CF78F-B7CB-1B12-944D-1B9362900D38}"/>
              </a:ext>
            </a:extLst>
          </p:cNvPr>
          <p:cNvSpPr/>
          <p:nvPr/>
        </p:nvSpPr>
        <p:spPr>
          <a:xfrm rot="16200000">
            <a:off x="213154"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losange3">
            <a:extLst>
              <a:ext uri="{FF2B5EF4-FFF2-40B4-BE49-F238E27FC236}">
                <a16:creationId xmlns:a16="http://schemas.microsoft.com/office/drawing/2014/main" id="{75F4CA38-3806-E34D-CA8E-77D3EBC85645}"/>
              </a:ext>
            </a:extLst>
          </p:cNvPr>
          <p:cNvSpPr/>
          <p:nvPr/>
        </p:nvSpPr>
        <p:spPr>
          <a:xfrm rot="10800000">
            <a:off x="213150" y="1744465"/>
            <a:ext cx="4320000" cy="4320000"/>
          </a:xfrm>
          <a:prstGeom prst="pie">
            <a:avLst>
              <a:gd name="adj1" fmla="val 18886753"/>
              <a:gd name="adj2" fmla="val 2711982"/>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losange4">
            <a:extLst>
              <a:ext uri="{FF2B5EF4-FFF2-40B4-BE49-F238E27FC236}">
                <a16:creationId xmlns:a16="http://schemas.microsoft.com/office/drawing/2014/main" id="{5B5584C7-A0D5-60FA-0F53-809E36EE3A20}"/>
              </a:ext>
            </a:extLst>
          </p:cNvPr>
          <p:cNvSpPr/>
          <p:nvPr/>
        </p:nvSpPr>
        <p:spPr>
          <a:xfrm rot="5400000">
            <a:off x="213146" y="1744465"/>
            <a:ext cx="4320000" cy="4320000"/>
          </a:xfrm>
          <a:prstGeom prst="pie">
            <a:avLst>
              <a:gd name="adj1" fmla="val 18886753"/>
              <a:gd name="adj2" fmla="val 2711982"/>
            </a:avLst>
          </a:prstGeom>
          <a:solidFill>
            <a:srgbClr val="CA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Ellipse 28">
            <a:extLst>
              <a:ext uri="{FF2B5EF4-FFF2-40B4-BE49-F238E27FC236}">
                <a16:creationId xmlns:a16="http://schemas.microsoft.com/office/drawing/2014/main" id="{83B9AB4C-2926-1743-7323-4C2D7D663E5B}"/>
              </a:ext>
            </a:extLst>
          </p:cNvPr>
          <p:cNvSpPr/>
          <p:nvPr/>
        </p:nvSpPr>
        <p:spPr>
          <a:xfrm>
            <a:off x="821040" y="2284464"/>
            <a:ext cx="3240000" cy="324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2" name="Diagramme 51">
            <a:extLst>
              <a:ext uri="{FF2B5EF4-FFF2-40B4-BE49-F238E27FC236}">
                <a16:creationId xmlns:a16="http://schemas.microsoft.com/office/drawing/2014/main" id="{197199BC-6F53-8B7D-6AE9-74746C68C632}"/>
              </a:ext>
            </a:extLst>
          </p:cNvPr>
          <p:cNvGraphicFramePr/>
          <p:nvPr>
            <p:extLst>
              <p:ext uri="{D42A27DB-BD31-4B8C-83A1-F6EECF244321}">
                <p14:modId xmlns:p14="http://schemas.microsoft.com/office/powerpoint/2010/main" val="1478186247"/>
              </p:ext>
            </p:extLst>
          </p:nvPr>
        </p:nvGraphicFramePr>
        <p:xfrm>
          <a:off x="517560" y="3634466"/>
          <a:ext cx="540000" cy="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Rectangle : coins arrondis 57">
            <a:extLst>
              <a:ext uri="{FF2B5EF4-FFF2-40B4-BE49-F238E27FC236}">
                <a16:creationId xmlns:a16="http://schemas.microsoft.com/office/drawing/2014/main" id="{CB1595B3-0500-B67E-CB5C-1C5389BBC838}"/>
              </a:ext>
            </a:extLst>
          </p:cNvPr>
          <p:cNvSpPr/>
          <p:nvPr/>
        </p:nvSpPr>
        <p:spPr>
          <a:xfrm>
            <a:off x="3084723" y="3732691"/>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Aperçu</a:t>
            </a:r>
            <a:endParaRPr lang="fr-FR" dirty="0">
              <a:solidFill>
                <a:schemeClr val="tx2"/>
              </a:solidFill>
              <a:latin typeface="Barlow Light" panose="00000400000000000000" pitchFamily="2" charset="0"/>
            </a:endParaRPr>
          </a:p>
        </p:txBody>
      </p:sp>
      <p:sp>
        <p:nvSpPr>
          <p:cNvPr id="59" name="Rectangle : coins arrondis 58">
            <a:extLst>
              <a:ext uri="{FF2B5EF4-FFF2-40B4-BE49-F238E27FC236}">
                <a16:creationId xmlns:a16="http://schemas.microsoft.com/office/drawing/2014/main" id="{519CD861-215A-3700-D0AE-B5898DEFD2AC}"/>
              </a:ext>
            </a:extLst>
          </p:cNvPr>
          <p:cNvSpPr/>
          <p:nvPr/>
        </p:nvSpPr>
        <p:spPr>
          <a:xfrm>
            <a:off x="417661" y="3732690"/>
            <a:ext cx="1279797" cy="441775"/>
          </a:xfrm>
          <a:prstGeom prst="roundRect">
            <a:avLst/>
          </a:prstGeom>
          <a:solidFill>
            <a:srgbClr val="CAE8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Val</a:t>
            </a:r>
            <a:endParaRPr lang="fr-FR" dirty="0">
              <a:solidFill>
                <a:schemeClr val="tx2"/>
              </a:solidFill>
              <a:latin typeface="Barlow Light" panose="00000400000000000000" pitchFamily="2" charset="0"/>
            </a:endParaRPr>
          </a:p>
        </p:txBody>
      </p:sp>
      <p:sp>
        <p:nvSpPr>
          <p:cNvPr id="60" name="Rectangle : coins arrondis 59">
            <a:extLst>
              <a:ext uri="{FF2B5EF4-FFF2-40B4-BE49-F238E27FC236}">
                <a16:creationId xmlns:a16="http://schemas.microsoft.com/office/drawing/2014/main" id="{F27AEEE1-B852-3EAD-7686-FAB7026EF8D3}"/>
              </a:ext>
            </a:extLst>
          </p:cNvPr>
          <p:cNvSpPr/>
          <p:nvPr/>
        </p:nvSpPr>
        <p:spPr>
          <a:xfrm rot="5400000">
            <a:off x="1733247" y="2286892"/>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Qualité</a:t>
            </a:r>
            <a:endParaRPr lang="fr-FR" dirty="0">
              <a:solidFill>
                <a:schemeClr val="tx2"/>
              </a:solidFill>
              <a:latin typeface="Barlow Light" panose="00000400000000000000" pitchFamily="2" charset="0"/>
            </a:endParaRPr>
          </a:p>
        </p:txBody>
      </p:sp>
      <p:sp>
        <p:nvSpPr>
          <p:cNvPr id="61" name="Rectangle : coins arrondis 60">
            <a:extLst>
              <a:ext uri="{FF2B5EF4-FFF2-40B4-BE49-F238E27FC236}">
                <a16:creationId xmlns:a16="http://schemas.microsoft.com/office/drawing/2014/main" id="{8DEDC3FB-4FC0-6647-4587-7900C124D62B}"/>
              </a:ext>
            </a:extLst>
          </p:cNvPr>
          <p:cNvSpPr/>
          <p:nvPr/>
        </p:nvSpPr>
        <p:spPr>
          <a:xfrm rot="5400000">
            <a:off x="1733247" y="5080261"/>
            <a:ext cx="1279797" cy="441775"/>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latin typeface="Barlow Light" panose="00000400000000000000" pitchFamily="2" charset="0"/>
              </a:rPr>
              <a:t>Trans</a:t>
            </a:r>
            <a:endParaRPr lang="fr-FR" dirty="0">
              <a:solidFill>
                <a:schemeClr val="tx2"/>
              </a:solidFill>
              <a:latin typeface="Barlow Light" panose="00000400000000000000" pitchFamily="2" charset="0"/>
            </a:endParaRPr>
          </a:p>
        </p:txBody>
      </p:sp>
    </p:spTree>
    <p:extLst>
      <p:ext uri="{BB962C8B-B14F-4D97-AF65-F5344CB8AC3E}">
        <p14:creationId xmlns:p14="http://schemas.microsoft.com/office/powerpoint/2010/main" val="818033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animBg="1"/>
    </p:bldLst>
  </p:timing>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customXml/itemProps3.xml><?xml version="1.0" encoding="utf-8"?>
<ds:datastoreItem xmlns:ds="http://schemas.openxmlformats.org/officeDocument/2006/customXml" ds:itemID="{E270025F-12D7-4643-8310-0BEAE48F2A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651</TotalTime>
  <Words>7649</Words>
  <Application>Microsoft Office PowerPoint</Application>
  <PresentationFormat>Grand écran</PresentationFormat>
  <Paragraphs>658</Paragraphs>
  <Slides>44</Slides>
  <Notes>21</Notes>
  <HiddenSlides>0</HiddenSlides>
  <MMClips>0</MMClips>
  <ScaleCrop>false</ScaleCrop>
  <HeadingPairs>
    <vt:vector size="6" baseType="variant">
      <vt:variant>
        <vt:lpstr>Polices utilisées</vt:lpstr>
      </vt:variant>
      <vt:variant>
        <vt:i4>11</vt:i4>
      </vt:variant>
      <vt:variant>
        <vt:lpstr>Thème</vt:lpstr>
      </vt:variant>
      <vt:variant>
        <vt:i4>5</vt:i4>
      </vt:variant>
      <vt:variant>
        <vt:lpstr>Titres des diapositives</vt:lpstr>
      </vt:variant>
      <vt:variant>
        <vt:i4>44</vt:i4>
      </vt:variant>
    </vt:vector>
  </HeadingPairs>
  <TitlesOfParts>
    <vt:vector size="60" baseType="lpstr">
      <vt:lpstr>Arial</vt:lpstr>
      <vt:lpstr>Barlow</vt:lpstr>
      <vt:lpstr>Barlow Black</vt:lpstr>
      <vt:lpstr>Barlow ExtraBold</vt:lpstr>
      <vt:lpstr>Barlow Light</vt:lpstr>
      <vt:lpstr>Calibri</vt:lpstr>
      <vt:lpstr>Gill Sans</vt:lpstr>
      <vt:lpstr>Inria Sans</vt:lpstr>
      <vt:lpstr>MinionPro-Regular</vt:lpstr>
      <vt:lpstr>source-serif-pro</vt:lpstr>
      <vt:lpstr>Wingdings</vt:lpstr>
      <vt:lpstr>Vert</vt:lpstr>
      <vt:lpstr>Mauve</vt:lpstr>
      <vt:lpstr>Bleu</vt:lpstr>
      <vt:lpstr>Jaune</vt:lpstr>
      <vt:lpstr>Saumon</vt:lpstr>
      <vt:lpstr>Rapport Preprocessing</vt:lpstr>
      <vt:lpstr>Sommaire</vt:lpstr>
      <vt:lpstr>Sommaire</vt:lpstr>
      <vt:lpstr>FIFA Data</vt:lpstr>
      <vt:lpstr>FIFA Data</vt:lpstr>
      <vt:lpstr>FIFA Data</vt:lpstr>
      <vt:lpstr>Sommaire</vt:lpstr>
      <vt:lpstr>Fbref Data</vt:lpstr>
      <vt:lpstr>Fbref Data</vt:lpstr>
      <vt:lpstr>Fbref Data</vt:lpstr>
      <vt:lpstr>Fbref Data</vt:lpstr>
      <vt:lpstr>Fbref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13</cp:revision>
  <cp:lastPrinted>2022-09-02T06:26:00Z</cp:lastPrinted>
  <dcterms:created xsi:type="dcterms:W3CDTF">2023-03-20T19:44:27Z</dcterms:created>
  <dcterms:modified xsi:type="dcterms:W3CDTF">2023-05-24T18:25:56Z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